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3486" y="282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SRNTGT046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Apatite Steel  Production Facility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8732FD84-C46A-E357-BF0C-E626FC0D19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6"/>
          <a:stretch/>
        </p:blipFill>
        <p:spPr>
          <a:xfrm>
            <a:off x="-1" y="1937312"/>
            <a:ext cx="15119351" cy="8952814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11778950" y="5258534"/>
            <a:ext cx="2067951" cy="7200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Apatite Steel  Production Facility </a:t>
            </a:r>
            <a:r>
              <a:rPr lang="fr-FR" sz="1400" b="1" dirty="0"/>
              <a:t>SRNTGT046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9599588" y="5618534"/>
            <a:ext cx="2179362" cy="85639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8879588" y="5344173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067565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Kép 6">
            <a:extLst>
              <a:ext uri="{FF2B5EF4-FFF2-40B4-BE49-F238E27FC236}">
                <a16:creationId xmlns:a16="http://schemas.microsoft.com/office/drawing/2014/main" id="{348E91E9-1357-3A35-4B0D-92970688E4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28" r="5287" b="2281"/>
          <a:stretch/>
        </p:blipFill>
        <p:spPr>
          <a:xfrm>
            <a:off x="0" y="1905736"/>
            <a:ext cx="15119350" cy="878607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1FD8D63-AE2A-B4A0-5709-6D2B6469CACF}"/>
              </a:ext>
            </a:extLst>
          </p:cNvPr>
          <p:cNvGrpSpPr/>
          <p:nvPr/>
        </p:nvGrpSpPr>
        <p:grpSpPr>
          <a:xfrm rot="21397469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69C4A35-217C-C41A-6CD2-4DB906020BE1}"/>
              </a:ext>
            </a:extLst>
          </p:cNvPr>
          <p:cNvSpPr/>
          <p:nvPr/>
        </p:nvSpPr>
        <p:spPr>
          <a:xfrm rot="17393309">
            <a:off x="8277266" y="3341374"/>
            <a:ext cx="353844" cy="474411"/>
          </a:xfrm>
          <a:prstGeom prst="rect">
            <a:avLst/>
          </a:prstGeom>
          <a:noFill/>
          <a:ln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422960685">
                  <a:custGeom>
                    <a:avLst/>
                    <a:gdLst>
                      <a:gd name="connsiteX0" fmla="*/ 0 w 466373"/>
                      <a:gd name="connsiteY0" fmla="*/ 0 h 727424"/>
                      <a:gd name="connsiteX1" fmla="*/ 466373 w 466373"/>
                      <a:gd name="connsiteY1" fmla="*/ 0 h 727424"/>
                      <a:gd name="connsiteX2" fmla="*/ 466373 w 466373"/>
                      <a:gd name="connsiteY2" fmla="*/ 363712 h 727424"/>
                      <a:gd name="connsiteX3" fmla="*/ 466373 w 466373"/>
                      <a:gd name="connsiteY3" fmla="*/ 727424 h 727424"/>
                      <a:gd name="connsiteX4" fmla="*/ 0 w 466373"/>
                      <a:gd name="connsiteY4" fmla="*/ 727424 h 727424"/>
                      <a:gd name="connsiteX5" fmla="*/ 0 w 466373"/>
                      <a:gd name="connsiteY5" fmla="*/ 349164 h 727424"/>
                      <a:gd name="connsiteX6" fmla="*/ 0 w 466373"/>
                      <a:gd name="connsiteY6" fmla="*/ 0 h 727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66373" h="727424" extrusionOk="0">
                        <a:moveTo>
                          <a:pt x="0" y="0"/>
                        </a:moveTo>
                        <a:cubicBezTo>
                          <a:pt x="210922" y="-4963"/>
                          <a:pt x="298877" y="-7230"/>
                          <a:pt x="466373" y="0"/>
                        </a:cubicBezTo>
                        <a:cubicBezTo>
                          <a:pt x="465900" y="166394"/>
                          <a:pt x="473725" y="207826"/>
                          <a:pt x="466373" y="363712"/>
                        </a:cubicBezTo>
                        <a:cubicBezTo>
                          <a:pt x="459021" y="519598"/>
                          <a:pt x="472045" y="606407"/>
                          <a:pt x="466373" y="727424"/>
                        </a:cubicBezTo>
                        <a:cubicBezTo>
                          <a:pt x="304688" y="713087"/>
                          <a:pt x="194248" y="715658"/>
                          <a:pt x="0" y="727424"/>
                        </a:cubicBezTo>
                        <a:cubicBezTo>
                          <a:pt x="-14223" y="594371"/>
                          <a:pt x="18368" y="530214"/>
                          <a:pt x="0" y="349164"/>
                        </a:cubicBezTo>
                        <a:cubicBezTo>
                          <a:pt x="-18368" y="168114"/>
                          <a:pt x="-15923" y="1564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id="{625225CB-AC53-29F5-DC84-130CA9D34A8B}"/>
              </a:ext>
            </a:extLst>
          </p:cNvPr>
          <p:cNvSpPr txBox="1"/>
          <p:nvPr/>
        </p:nvSpPr>
        <p:spPr>
          <a:xfrm>
            <a:off x="11303369" y="3987304"/>
            <a:ext cx="2687952" cy="6477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Apatite Steel  Production Facility </a:t>
            </a:r>
            <a:br>
              <a:rPr lang="en-GB" sz="1400" b="1" dirty="0"/>
            </a:br>
            <a:r>
              <a:rPr lang="en-GB" b="1" dirty="0">
                <a:solidFill>
                  <a:schemeClr val="dk1"/>
                </a:solidFill>
              </a:rPr>
              <a:t>SRNTGT046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36EFA4B-23CF-D1F4-4249-F7585D6E08AC}"/>
              </a:ext>
            </a:extLst>
          </p:cNvPr>
          <p:cNvCxnSpPr>
            <a:cxnSpLocks/>
            <a:stCxn id="80" idx="1"/>
            <a:endCxn id="79" idx="2"/>
          </p:cNvCxnSpPr>
          <p:nvPr/>
        </p:nvCxnSpPr>
        <p:spPr>
          <a:xfrm flipH="1" flipV="1">
            <a:off x="8677246" y="3659275"/>
            <a:ext cx="2626123" cy="651914"/>
          </a:xfrm>
          <a:prstGeom prst="line">
            <a:avLst/>
          </a:prstGeom>
          <a:ln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64488A9-9BEC-F786-EDD9-E90651A3658B}"/>
              </a:ext>
            </a:extLst>
          </p:cNvPr>
          <p:cNvSpPr/>
          <p:nvPr/>
        </p:nvSpPr>
        <p:spPr>
          <a:xfrm rot="21213453">
            <a:off x="7512856" y="5743131"/>
            <a:ext cx="458519" cy="3805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id="{3F971C08-9B1C-4908-B669-92248C3EC8A4}"/>
              </a:ext>
            </a:extLst>
          </p:cNvPr>
          <p:cNvSpPr txBox="1"/>
          <p:nvPr/>
        </p:nvSpPr>
        <p:spPr>
          <a:xfrm>
            <a:off x="4274202" y="5644139"/>
            <a:ext cx="2226441" cy="4931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Apatite SAM </a:t>
            </a:r>
            <a:r>
              <a:rPr lang="fr-FR" sz="1400" b="1" dirty="0" err="1"/>
              <a:t>Factory</a:t>
            </a:r>
            <a:r>
              <a:rPr lang="fr-FR" sz="1400" b="1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SRNTGT072</a:t>
            </a:r>
            <a:endParaRPr lang="en-GB" b="1" dirty="0">
              <a:solidFill>
                <a:schemeClr val="dk1"/>
              </a:solidFill>
            </a:endParaRP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C5552D8-5CFE-247E-609D-07B12F6BD427}"/>
              </a:ext>
            </a:extLst>
          </p:cNvPr>
          <p:cNvCxnSpPr>
            <a:cxnSpLocks/>
            <a:stCxn id="94" idx="3"/>
            <a:endCxn id="93" idx="1"/>
          </p:cNvCxnSpPr>
          <p:nvPr/>
        </p:nvCxnSpPr>
        <p:spPr>
          <a:xfrm>
            <a:off x="6500643" y="5890724"/>
            <a:ext cx="1013661" cy="683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92CAC094-7961-5DA5-338A-3529A42F3C0D}"/>
              </a:ext>
            </a:extLst>
          </p:cNvPr>
          <p:cNvSpPr/>
          <p:nvPr/>
        </p:nvSpPr>
        <p:spPr>
          <a:xfrm rot="20041327">
            <a:off x="12839014" y="6960249"/>
            <a:ext cx="556899" cy="473247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56899"/>
                      <a:gd name="connsiteY0" fmla="*/ 0 h 473247"/>
                      <a:gd name="connsiteX1" fmla="*/ 556899 w 556899"/>
                      <a:gd name="connsiteY1" fmla="*/ 0 h 473247"/>
                      <a:gd name="connsiteX2" fmla="*/ 556899 w 556899"/>
                      <a:gd name="connsiteY2" fmla="*/ 473247 h 473247"/>
                      <a:gd name="connsiteX3" fmla="*/ 0 w 556899"/>
                      <a:gd name="connsiteY3" fmla="*/ 473247 h 473247"/>
                      <a:gd name="connsiteX4" fmla="*/ 0 w 556899"/>
                      <a:gd name="connsiteY4" fmla="*/ 0 h 4732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6899" h="473247" extrusionOk="0">
                        <a:moveTo>
                          <a:pt x="0" y="0"/>
                        </a:moveTo>
                        <a:cubicBezTo>
                          <a:pt x="176037" y="-3952"/>
                          <a:pt x="377661" y="23421"/>
                          <a:pt x="556899" y="0"/>
                        </a:cubicBezTo>
                        <a:cubicBezTo>
                          <a:pt x="536041" y="129563"/>
                          <a:pt x="535258" y="304582"/>
                          <a:pt x="556899" y="473247"/>
                        </a:cubicBezTo>
                        <a:cubicBezTo>
                          <a:pt x="421716" y="448023"/>
                          <a:pt x="114091" y="447109"/>
                          <a:pt x="0" y="473247"/>
                        </a:cubicBezTo>
                        <a:cubicBezTo>
                          <a:pt x="-11144" y="268821"/>
                          <a:pt x="-21738" y="11389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32F8595-B9A3-0D89-9162-DE8760A3827D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10650524" y="5477177"/>
            <a:ext cx="2363293" cy="15069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08225444-4C5B-B340-BCAD-05E4E66CCB39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4829740-FDE4-A42B-8464-8C1447699DE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id="{CBB3B2EB-20BF-8FD4-89AD-48193ECEDA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E6A8D8A-90E1-A899-DBC5-1C1701CB767C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88B9C10-97E2-AE2B-8E71-37E0883B4EC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B298C03-23F4-9DF1-1277-0972D24907DE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D60944A-69F6-1046-FD9C-7CCF57EF463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6194DD3-26A7-5139-0E9D-A9BDF571EE0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F923EC6-D1B4-E561-22C8-5B7EAE7450F1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ACD32F0F-D734-47D4-269E-F3A7BA6488C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94BCF24-DCE2-1077-C920-DE0632CF098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A230995-C879-8719-D002-39CC12EBCA64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928F7AD-FEDF-58F4-A929-90D43D7EA12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BEB8001-10D6-6E8D-480D-487DC5D0AEA0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15" name="Picture 1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2103B493-546E-5F41-4911-221AD70861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6" name="Rektangel 11">
              <a:extLst>
                <a:ext uri="{FF2B5EF4-FFF2-40B4-BE49-F238E27FC236}">
                  <a16:creationId xmlns:a16="http://schemas.microsoft.com/office/drawing/2014/main" id="{C1EE181C-472A-87AF-C3C6-970CF0A4BB94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erial view of a city&#10;&#10;Description automatically generated">
            <a:extLst>
              <a:ext uri="{FF2B5EF4-FFF2-40B4-BE49-F238E27FC236}">
                <a16:creationId xmlns:a16="http://schemas.microsoft.com/office/drawing/2014/main" id="{D0496296-7036-EB6D-AF85-CE5EADC74AF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956" t="37326" r="18772" b="3277"/>
          <a:stretch/>
        </p:blipFill>
        <p:spPr>
          <a:xfrm>
            <a:off x="0" y="1937312"/>
            <a:ext cx="15117415" cy="8754501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34B7294-B541-59B9-C8B4-D95D80B97952}"/>
              </a:ext>
            </a:extLst>
          </p:cNvPr>
          <p:cNvGrpSpPr/>
          <p:nvPr/>
        </p:nvGrpSpPr>
        <p:grpSpPr>
          <a:xfrm rot="2096002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05A3188-8C66-E70B-B209-434BB9DA37E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Google Shape;66;p14">
              <a:extLst>
                <a:ext uri="{FF2B5EF4-FFF2-40B4-BE49-F238E27FC236}">
                  <a16:creationId xmlns:a16="http://schemas.microsoft.com/office/drawing/2014/main" id="{6559B857-9EB9-3802-2F84-E33A496D45E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9" name="Google Shape;171;p20">
            <a:extLst>
              <a:ext uri="{FF2B5EF4-FFF2-40B4-BE49-F238E27FC236}">
                <a16:creationId xmlns:a16="http://schemas.microsoft.com/office/drawing/2014/main" id="{C530FE26-EBE8-F9C3-283E-6B0BABBA3B27}"/>
              </a:ext>
            </a:extLst>
          </p:cNvPr>
          <p:cNvSpPr txBox="1"/>
          <p:nvPr/>
        </p:nvSpPr>
        <p:spPr>
          <a:xfrm>
            <a:off x="290394" y="6083803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 </a:t>
            </a:r>
            <a:r>
              <a:rPr lang="fr" sz="1000" b="1" dirty="0"/>
              <a:t>: SRNTGT046-A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MAIN PRODUCTION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36.522 E 033 25.112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622E589-9139-1D0C-1F6C-63BE3AC52C46}"/>
              </a:ext>
            </a:extLst>
          </p:cNvPr>
          <p:cNvCxnSpPr>
            <a:cxnSpLocks/>
            <a:stCxn id="39" idx="3"/>
            <a:endCxn id="41" idx="1"/>
          </p:cNvCxnSpPr>
          <p:nvPr/>
        </p:nvCxnSpPr>
        <p:spPr>
          <a:xfrm flipV="1">
            <a:off x="2996417" y="6000966"/>
            <a:ext cx="4528009" cy="48447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4DB2D46C-5131-1361-A9D3-A267AC6A0F0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292E18-7FEB-4857-0E59-483EF8B48B5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0" name="Picture 3">
              <a:extLst>
                <a:ext uri="{FF2B5EF4-FFF2-40B4-BE49-F238E27FC236}">
                  <a16:creationId xmlns:a16="http://schemas.microsoft.com/office/drawing/2014/main" id="{7EF8C4BA-478E-9D10-CFBF-EC6B5D742B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6BD1EF9-7674-CEB7-FE23-4B10084DF44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1A925778-A11F-A5A3-095C-4125099A5FB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A5E8AAA4-625B-2BC5-46F1-54141931356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BAEACC5-9934-BA10-A3E9-9BA918FE926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D394AFAC-7136-60E9-D6E3-41A96C55073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47C13A-A466-2D5C-EED0-32F0BD0F0AB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15F453E9-B019-EEAA-1009-759FC3AB0B0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DD94583-59A3-7666-1DF3-22D366D5C604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F9B2CE-279D-8D5E-8349-32D2567BF42C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DOI:2011-JUN-20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7EE83AF-602A-BE72-6CDF-F094D2BBD208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C99BA51-A584-A8F7-3756-F9DAF2CE6EF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20" name="Picture 1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99128C47-EB46-1DA6-C929-6BA1540E16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1" name="Rektangel 11">
              <a:extLst>
                <a:ext uri="{FF2B5EF4-FFF2-40B4-BE49-F238E27FC236}">
                  <a16:creationId xmlns:a16="http://schemas.microsoft.com/office/drawing/2014/main" id="{1A2653CA-5ABD-10A9-24A1-E72AF30AD667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49F2470-6433-303D-7DE7-47866F5088B4}"/>
              </a:ext>
            </a:extLst>
          </p:cNvPr>
          <p:cNvSpPr/>
          <p:nvPr/>
        </p:nvSpPr>
        <p:spPr>
          <a:xfrm>
            <a:off x="5579391" y="4512292"/>
            <a:ext cx="4110820" cy="3182645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54CA5A7E-F9EE-DD38-BB3F-83D96931F4EF}"/>
              </a:ext>
            </a:extLst>
          </p:cNvPr>
          <p:cNvSpPr/>
          <p:nvPr/>
        </p:nvSpPr>
        <p:spPr>
          <a:xfrm>
            <a:off x="7450809" y="5879100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Google Shape;171;p20">
            <a:extLst>
              <a:ext uri="{FF2B5EF4-FFF2-40B4-BE49-F238E27FC236}">
                <a16:creationId xmlns:a16="http://schemas.microsoft.com/office/drawing/2014/main" id="{6AE202A2-218F-A682-8524-9C5B05BCFFCD}"/>
              </a:ext>
            </a:extLst>
          </p:cNvPr>
          <p:cNvSpPr txBox="1"/>
          <p:nvPr/>
        </p:nvSpPr>
        <p:spPr>
          <a:xfrm>
            <a:off x="290394" y="7988470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</a:t>
            </a:r>
            <a:r>
              <a:rPr lang="fr" sz="1000" b="1" dirty="0"/>
              <a:t>: SRNTGT046-B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SECONDARY PRODUCTION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36.475 E 033 25.062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65DFC1E-0B4B-E57B-63EF-C9EF7FC10864}"/>
              </a:ext>
            </a:extLst>
          </p:cNvPr>
          <p:cNvCxnSpPr>
            <a:cxnSpLocks/>
            <a:stCxn id="44" idx="3"/>
            <a:endCxn id="46" idx="1"/>
          </p:cNvCxnSpPr>
          <p:nvPr/>
        </p:nvCxnSpPr>
        <p:spPr>
          <a:xfrm flipV="1">
            <a:off x="2996417" y="7148431"/>
            <a:ext cx="4635907" cy="124167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B46FD604-DCFB-F302-92F4-5A7C03548842}"/>
              </a:ext>
            </a:extLst>
          </p:cNvPr>
          <p:cNvSpPr/>
          <p:nvPr/>
        </p:nvSpPr>
        <p:spPr>
          <a:xfrm>
            <a:off x="7558707" y="7026565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Google Shape;171;p20">
            <a:extLst>
              <a:ext uri="{FF2B5EF4-FFF2-40B4-BE49-F238E27FC236}">
                <a16:creationId xmlns:a16="http://schemas.microsoft.com/office/drawing/2014/main" id="{FBC7239A-B67B-8C12-B703-E32D2A7361FE}"/>
              </a:ext>
            </a:extLst>
          </p:cNvPr>
          <p:cNvSpPr txBox="1"/>
          <p:nvPr/>
        </p:nvSpPr>
        <p:spPr>
          <a:xfrm>
            <a:off x="290394" y="7026565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 </a:t>
            </a:r>
            <a:r>
              <a:rPr lang="fr" sz="1000" b="1" dirty="0"/>
              <a:t>: SRNTGT046-E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POWER FOR PRODUCTION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36.510 E 033 25.012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3737243-BA19-7109-0F12-CF013E288FE7}"/>
              </a:ext>
            </a:extLst>
          </p:cNvPr>
          <p:cNvCxnSpPr>
            <a:cxnSpLocks/>
            <a:stCxn id="51" idx="3"/>
            <a:endCxn id="53" idx="1"/>
          </p:cNvCxnSpPr>
          <p:nvPr/>
        </p:nvCxnSpPr>
        <p:spPr>
          <a:xfrm flipV="1">
            <a:off x="2996417" y="6547096"/>
            <a:ext cx="3631309" cy="88110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ABDA6BCA-1212-905A-A5EB-CB6E5C83D04B}"/>
              </a:ext>
            </a:extLst>
          </p:cNvPr>
          <p:cNvSpPr/>
          <p:nvPr/>
        </p:nvSpPr>
        <p:spPr>
          <a:xfrm>
            <a:off x="6554109" y="6425230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Google Shape;171;p20">
            <a:extLst>
              <a:ext uri="{FF2B5EF4-FFF2-40B4-BE49-F238E27FC236}">
                <a16:creationId xmlns:a16="http://schemas.microsoft.com/office/drawing/2014/main" id="{64B15780-9525-1ED8-9065-81B4841702A3}"/>
              </a:ext>
            </a:extLst>
          </p:cNvPr>
          <p:cNvSpPr txBox="1"/>
          <p:nvPr/>
        </p:nvSpPr>
        <p:spPr>
          <a:xfrm>
            <a:off x="290393" y="5136038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</a:t>
            </a:r>
            <a:r>
              <a:rPr lang="fr" sz="1000" b="1" dirty="0"/>
              <a:t>: SRNTGT046-C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TERSIASY PRODUCTION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36.645 E 033 25.039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56" name="Google Shape;171;p20">
            <a:extLst>
              <a:ext uri="{FF2B5EF4-FFF2-40B4-BE49-F238E27FC236}">
                <a16:creationId xmlns:a16="http://schemas.microsoft.com/office/drawing/2014/main" id="{7AD08CA0-6D5E-C683-8E94-9AD68F8B8909}"/>
              </a:ext>
            </a:extLst>
          </p:cNvPr>
          <p:cNvSpPr txBox="1"/>
          <p:nvPr/>
        </p:nvSpPr>
        <p:spPr>
          <a:xfrm>
            <a:off x="290393" y="4203986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</a:t>
            </a:r>
            <a:r>
              <a:rPr lang="fr" sz="1000" b="1" dirty="0"/>
              <a:t>: SRNTGT046-D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TERSIASY PRODUCTION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36.560 E 033 25.039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196B98C-B9D7-3FE3-DD46-34A08F67AB77}"/>
              </a:ext>
            </a:extLst>
          </p:cNvPr>
          <p:cNvCxnSpPr>
            <a:cxnSpLocks/>
            <a:stCxn id="56" idx="3"/>
            <a:endCxn id="61" idx="1"/>
          </p:cNvCxnSpPr>
          <p:nvPr/>
        </p:nvCxnSpPr>
        <p:spPr>
          <a:xfrm>
            <a:off x="2996416" y="4605621"/>
            <a:ext cx="3154956" cy="2148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77711384-6384-5EDF-3E18-24629ED71657}"/>
              </a:ext>
            </a:extLst>
          </p:cNvPr>
          <p:cNvSpPr/>
          <p:nvPr/>
        </p:nvSpPr>
        <p:spPr>
          <a:xfrm>
            <a:off x="6077755" y="4698617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7F7B549-3639-7176-D7DC-BB508F3CE66A}"/>
              </a:ext>
            </a:extLst>
          </p:cNvPr>
          <p:cNvCxnSpPr>
            <a:cxnSpLocks/>
            <a:stCxn id="55" idx="3"/>
            <a:endCxn id="63" idx="1"/>
          </p:cNvCxnSpPr>
          <p:nvPr/>
        </p:nvCxnSpPr>
        <p:spPr>
          <a:xfrm flipV="1">
            <a:off x="2996416" y="5239745"/>
            <a:ext cx="3063642" cy="29792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BEFD8737-E308-D74C-CFC8-14D68E62DCF7}"/>
              </a:ext>
            </a:extLst>
          </p:cNvPr>
          <p:cNvSpPr/>
          <p:nvPr/>
        </p:nvSpPr>
        <p:spPr>
          <a:xfrm>
            <a:off x="5986441" y="5117879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Google Shape;171;p20">
            <a:extLst>
              <a:ext uri="{FF2B5EF4-FFF2-40B4-BE49-F238E27FC236}">
                <a16:creationId xmlns:a16="http://schemas.microsoft.com/office/drawing/2014/main" id="{BFCBB354-2502-46FE-DE8E-F48ABDEB14AC}"/>
              </a:ext>
            </a:extLst>
          </p:cNvPr>
          <p:cNvSpPr txBox="1"/>
          <p:nvPr/>
        </p:nvSpPr>
        <p:spPr>
          <a:xfrm>
            <a:off x="11639449" y="5322999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</a:t>
            </a:r>
            <a:r>
              <a:rPr lang="fr" sz="1000" b="1" dirty="0"/>
              <a:t>: SRNTGT046-F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OXYGEN STORAGE FOR PRODUCTION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36.497 E 033 25.118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530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72" name="Google Shape;171;p20">
            <a:extLst>
              <a:ext uri="{FF2B5EF4-FFF2-40B4-BE49-F238E27FC236}">
                <a16:creationId xmlns:a16="http://schemas.microsoft.com/office/drawing/2014/main" id="{C02A6C80-68E0-74C7-7ACB-D40F4BCA00A2}"/>
              </a:ext>
            </a:extLst>
          </p:cNvPr>
          <p:cNvSpPr txBox="1"/>
          <p:nvPr/>
        </p:nvSpPr>
        <p:spPr>
          <a:xfrm>
            <a:off x="11639448" y="4436474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</a:t>
            </a:r>
            <a:r>
              <a:rPr lang="fr" sz="1000" b="1" dirty="0"/>
              <a:t>: SRNTGT046-G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OXYGEN STORAGE FOR PRODUCTION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36.510 E 033 25.156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530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4026908-85AE-9F82-9BF5-2B54D66ED427}"/>
              </a:ext>
            </a:extLst>
          </p:cNvPr>
          <p:cNvCxnSpPr>
            <a:cxnSpLocks/>
            <a:stCxn id="72" idx="1"/>
            <a:endCxn id="74" idx="5"/>
          </p:cNvCxnSpPr>
          <p:nvPr/>
        </p:nvCxnSpPr>
        <p:spPr>
          <a:xfrm flipH="1">
            <a:off x="8214573" y="4838109"/>
            <a:ext cx="3424875" cy="919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3F1B8D1C-59DB-C203-C6FE-D039F1FF6FE6}"/>
              </a:ext>
            </a:extLst>
          </p:cNvPr>
          <p:cNvSpPr/>
          <p:nvPr/>
        </p:nvSpPr>
        <p:spPr>
          <a:xfrm>
            <a:off x="7993723" y="5635369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0775F20-56A2-95DE-6B74-CB37EAFD3C78}"/>
              </a:ext>
            </a:extLst>
          </p:cNvPr>
          <p:cNvCxnSpPr>
            <a:cxnSpLocks/>
            <a:stCxn id="71" idx="1"/>
            <a:endCxn id="80" idx="5"/>
          </p:cNvCxnSpPr>
          <p:nvPr/>
        </p:nvCxnSpPr>
        <p:spPr>
          <a:xfrm flipH="1">
            <a:off x="8842473" y="5724634"/>
            <a:ext cx="2796976" cy="4838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Isosceles Triangle 79">
            <a:extLst>
              <a:ext uri="{FF2B5EF4-FFF2-40B4-BE49-F238E27FC236}">
                <a16:creationId xmlns:a16="http://schemas.microsoft.com/office/drawing/2014/main" id="{6B316ACE-1827-16B9-04BB-4CFE371A2D9B}"/>
              </a:ext>
            </a:extLst>
          </p:cNvPr>
          <p:cNvSpPr/>
          <p:nvPr/>
        </p:nvSpPr>
        <p:spPr>
          <a:xfrm>
            <a:off x="8621623" y="5651157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2384318019"/>
              </p:ext>
            </p:extLst>
          </p:nvPr>
        </p:nvGraphicFramePr>
        <p:xfrm>
          <a:off x="-25" y="2586435"/>
          <a:ext cx="15119950" cy="7843715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CONCRETE/BRICK FACTORY WITH SQUARE STACKS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STRUCTURE STEEL CLAD FACTORY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CONCRETE/BRICK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CONCRETE/BRICK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BRICK POWER DISTRIBUTION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16 TANK REVETTED LIQUID/GAS STORAGE CONTAINERS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16 TANK REVETTED LIQUID/GAS STORAGE CONTAINERS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30EB0E1-BA33-287C-7A27-A0CF558C628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2D85984-528C-3F7C-9070-6F46F833058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id="{8BE08BE1-4E53-0C7B-1BCA-3D6C124867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8788945-4299-5541-2C26-BB18C186F36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148712CD-0C6E-505D-13F4-C32E74DE3BA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4FAF44D0-4158-924A-1521-C66105FBF5B3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763C191-465C-2F1D-4A95-3836C3101FD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E28B56F-481E-480A-CC0E-338ADCC35EC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CED50D6F-6649-21C9-33F3-44FAA33D45A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AA4F950E-2BA0-7B22-8AD1-1CC1327B0EE1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98C6ADE-7F81-2A20-1465-6094B44947B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0D064B-F24D-30AB-1E8F-E04AD47D78A2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9EE4F03-2F7E-5D57-7871-806EB13CBA24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2B85D0D-E1C1-253B-552A-C73D8B20B2A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D9671BC3-3C8B-EA74-7ABE-CF8506D86F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856EE3A0-041F-BC13-06C3-C18C0DF5AEB1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erial view of a city&#10;&#10;Description automatically generated">
            <a:extLst>
              <a:ext uri="{FF2B5EF4-FFF2-40B4-BE49-F238E27FC236}">
                <a16:creationId xmlns:a16="http://schemas.microsoft.com/office/drawing/2014/main" id="{BBD83A2E-7407-CAD2-DC1F-D73D19B1E9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704" t="360" r="6753" b="2810"/>
          <a:stretch/>
        </p:blipFill>
        <p:spPr>
          <a:xfrm>
            <a:off x="0" y="1937312"/>
            <a:ext cx="15117415" cy="8754501"/>
          </a:xfrm>
          <a:prstGeom prst="rect">
            <a:avLst/>
          </a:prstGeom>
        </p:spPr>
      </p:pic>
      <p:grpSp>
        <p:nvGrpSpPr>
          <p:cNvPr id="199" name="Google Shape;199;p22"/>
          <p:cNvGrpSpPr/>
          <p:nvPr/>
        </p:nvGrpSpPr>
        <p:grpSpPr>
          <a:xfrm>
            <a:off x="8476672" y="3642018"/>
            <a:ext cx="2008575" cy="869161"/>
            <a:chOff x="7776608" y="3394154"/>
            <a:chExt cx="2008575" cy="869161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7776608" y="3394154"/>
              <a:ext cx="2008575" cy="313679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 / 812FT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8226349" y="3707833"/>
              <a:ext cx="554547" cy="555482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89E1F1E-E0BC-EC2E-6308-C5EDD2193ECD}"/>
              </a:ext>
            </a:extLst>
          </p:cNvPr>
          <p:cNvGrpSpPr/>
          <p:nvPr/>
        </p:nvGrpSpPr>
        <p:grpSpPr>
          <a:xfrm rot="2122293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Google Shape;193;p22"/>
          <p:cNvSpPr txBox="1"/>
          <p:nvPr/>
        </p:nvSpPr>
        <p:spPr>
          <a:xfrm>
            <a:off x="5077370" y="6978306"/>
            <a:ext cx="899105" cy="28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chemeClr val="dk1"/>
                </a:solidFill>
              </a:rPr>
              <a:t>DPI C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3E4099E-F6BD-6D6E-7928-2813595A912A}"/>
              </a:ext>
            </a:extLst>
          </p:cNvPr>
          <p:cNvCxnSpPr>
            <a:cxnSpLocks/>
            <a:stCxn id="193" idx="3"/>
          </p:cNvCxnSpPr>
          <p:nvPr/>
        </p:nvCxnSpPr>
        <p:spPr>
          <a:xfrm>
            <a:off x="5976475" y="7120356"/>
            <a:ext cx="11260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FE22A9E-E8C8-CFCF-BD89-6E139BCE9C6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B556807-8819-5B86-2788-61E172D65963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2" name="Picture 3">
              <a:extLst>
                <a:ext uri="{FF2B5EF4-FFF2-40B4-BE49-F238E27FC236}">
                  <a16:creationId xmlns:a16="http://schemas.microsoft.com/office/drawing/2014/main" id="{3B516BA8-52DE-67CB-54C5-DF22541E67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127992D-B501-E205-B894-F99FC888F4C2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C77736F-D058-7A8D-4533-352BC9C09902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5C8FFB9E-5246-7DD9-E274-44994EB3F36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53E40A2-ECA3-0FDC-8F7D-70CC692FF69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3464D6FA-8D7F-379B-32BA-1476F961BD1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9C606B75-3CF1-DD14-2C50-CE775AEE4C1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4FAE6549-0065-2064-6D28-8DF3AA62597F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B6A8B9B-0950-FDC3-72E3-7A899264DDD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A98303A-3055-5729-9DFD-706B8BA44C0C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4FF5D6-E617-0ED5-FDAC-5E48DAAD1EA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06F6601-C517-C3CD-ECCE-02524892DA7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32" name="Picture 3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F70482C-7505-ADEB-3B84-56DE900C4D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4" name="Rektangel 11">
              <a:extLst>
                <a:ext uri="{FF2B5EF4-FFF2-40B4-BE49-F238E27FC236}">
                  <a16:creationId xmlns:a16="http://schemas.microsoft.com/office/drawing/2014/main" id="{86C05637-09F2-A791-79EC-8FC720809605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B2119D32-C088-D0F6-2B82-C746CD18F403}"/>
              </a:ext>
            </a:extLst>
          </p:cNvPr>
          <p:cNvSpPr/>
          <p:nvPr/>
        </p:nvSpPr>
        <p:spPr>
          <a:xfrm>
            <a:off x="6772759" y="6931676"/>
            <a:ext cx="2430928" cy="178278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Google Shape;193;p22">
            <a:extLst>
              <a:ext uri="{FF2B5EF4-FFF2-40B4-BE49-F238E27FC236}">
                <a16:creationId xmlns:a16="http://schemas.microsoft.com/office/drawing/2014/main" id="{FC7887BF-4BDB-381C-5FFE-823F93B30A20}"/>
              </a:ext>
            </a:extLst>
          </p:cNvPr>
          <p:cNvSpPr txBox="1"/>
          <p:nvPr/>
        </p:nvSpPr>
        <p:spPr>
          <a:xfrm>
            <a:off x="9582077" y="7471667"/>
            <a:ext cx="899105" cy="28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chemeClr val="dk1"/>
                </a:solidFill>
              </a:rPr>
              <a:t>DPI G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FAB1BC-FE0E-95BA-FBDC-E81BF9CF22D9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8641974" y="7613717"/>
            <a:ext cx="940103" cy="3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5A654F38-9E83-A9C2-E3CA-86A61E00CF83}"/>
              </a:ext>
            </a:extLst>
          </p:cNvPr>
          <p:cNvSpPr/>
          <p:nvPr/>
        </p:nvSpPr>
        <p:spPr>
          <a:xfrm>
            <a:off x="4067463" y="3955697"/>
            <a:ext cx="6174338" cy="617433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8899808-3032-09D8-2EBB-CF5161E4C421}"/>
              </a:ext>
            </a:extLst>
          </p:cNvPr>
          <p:cNvSpPr/>
          <p:nvPr/>
        </p:nvSpPr>
        <p:spPr>
          <a:xfrm>
            <a:off x="5554805" y="4568155"/>
            <a:ext cx="6174338" cy="617433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16F69E-5892-0564-7BE2-FBC84D460589}"/>
              </a:ext>
            </a:extLst>
          </p:cNvPr>
          <p:cNvSpPr/>
          <p:nvPr/>
        </p:nvSpPr>
        <p:spPr>
          <a:xfrm>
            <a:off x="5772136" y="5345906"/>
            <a:ext cx="1126012" cy="96943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2C9095-9AC8-EAA7-76ED-570DF779BC40}"/>
              </a:ext>
            </a:extLst>
          </p:cNvPr>
          <p:cNvSpPr/>
          <p:nvPr/>
        </p:nvSpPr>
        <p:spPr>
          <a:xfrm>
            <a:off x="10421641" y="8183960"/>
            <a:ext cx="616444" cy="46892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1" name="Google Shape;199;p22">
            <a:extLst>
              <a:ext uri="{FF2B5EF4-FFF2-40B4-BE49-F238E27FC236}">
                <a16:creationId xmlns:a16="http://schemas.microsoft.com/office/drawing/2014/main" id="{C855A203-1A52-436C-442E-E5DB92E1B727}"/>
              </a:ext>
            </a:extLst>
          </p:cNvPr>
          <p:cNvGrpSpPr/>
          <p:nvPr/>
        </p:nvGrpSpPr>
        <p:grpSpPr>
          <a:xfrm>
            <a:off x="3037668" y="4082581"/>
            <a:ext cx="2734468" cy="1263325"/>
            <a:chOff x="7314852" y="3394154"/>
            <a:chExt cx="2734468" cy="1263325"/>
          </a:xfrm>
        </p:grpSpPr>
        <p:sp>
          <p:nvSpPr>
            <p:cNvPr id="41" name="Google Shape;200;p22">
              <a:extLst>
                <a:ext uri="{FF2B5EF4-FFF2-40B4-BE49-F238E27FC236}">
                  <a16:creationId xmlns:a16="http://schemas.microsoft.com/office/drawing/2014/main" id="{43FF7AC1-BCE4-1ADC-AC70-5C5B95DD8637}"/>
                </a:ext>
              </a:extLst>
            </p:cNvPr>
            <p:cNvSpPr txBox="1"/>
            <p:nvPr/>
          </p:nvSpPr>
          <p:spPr>
            <a:xfrm>
              <a:off x="7314852" y="3394154"/>
              <a:ext cx="2470331" cy="284101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CHEM STORAGE &lt;100m from DPI-C</a:t>
              </a:r>
              <a:endParaRPr sz="1000" b="1" dirty="0"/>
            </a:p>
          </p:txBody>
        </p:sp>
        <p:cxnSp>
          <p:nvCxnSpPr>
            <p:cNvPr id="42" name="Google Shape;203;p22">
              <a:extLst>
                <a:ext uri="{FF2B5EF4-FFF2-40B4-BE49-F238E27FC236}">
                  <a16:creationId xmlns:a16="http://schemas.microsoft.com/office/drawing/2014/main" id="{E72085E7-87F3-60E9-4287-76CCF8691B80}"/>
                </a:ext>
              </a:extLst>
            </p:cNvPr>
            <p:cNvCxnSpPr>
              <a:cxnSpLocks/>
              <a:stCxn id="41" idx="2"/>
            </p:cNvCxnSpPr>
            <p:nvPr/>
          </p:nvCxnSpPr>
          <p:spPr>
            <a:xfrm>
              <a:off x="8550018" y="3678255"/>
              <a:ext cx="1499302" cy="979224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" name="Google Shape;199;p22">
            <a:extLst>
              <a:ext uri="{FF2B5EF4-FFF2-40B4-BE49-F238E27FC236}">
                <a16:creationId xmlns:a16="http://schemas.microsoft.com/office/drawing/2014/main" id="{B9979C2A-002C-203A-5CDE-EF717EF6228B}"/>
              </a:ext>
            </a:extLst>
          </p:cNvPr>
          <p:cNvGrpSpPr/>
          <p:nvPr/>
        </p:nvGrpSpPr>
        <p:grpSpPr>
          <a:xfrm>
            <a:off x="11038085" y="7960612"/>
            <a:ext cx="3498559" cy="457813"/>
            <a:chOff x="6286624" y="5040204"/>
            <a:chExt cx="3498559" cy="457813"/>
          </a:xfrm>
        </p:grpSpPr>
        <p:sp>
          <p:nvSpPr>
            <p:cNvPr id="50" name="Google Shape;200;p22">
              <a:extLst>
                <a:ext uri="{FF2B5EF4-FFF2-40B4-BE49-F238E27FC236}">
                  <a16:creationId xmlns:a16="http://schemas.microsoft.com/office/drawing/2014/main" id="{349A6D2F-1AFF-BC80-53A8-FDBD77AA532E}"/>
                </a:ext>
              </a:extLst>
            </p:cNvPr>
            <p:cNvSpPr txBox="1"/>
            <p:nvPr/>
          </p:nvSpPr>
          <p:spPr>
            <a:xfrm>
              <a:off x="7314852" y="5040204"/>
              <a:ext cx="2470331" cy="31548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FUEL STORAGE &lt;200m from DPI-G</a:t>
              </a:r>
              <a:endParaRPr sz="1000" b="1" dirty="0"/>
            </a:p>
          </p:txBody>
        </p:sp>
        <p:cxnSp>
          <p:nvCxnSpPr>
            <p:cNvPr id="51" name="Google Shape;203;p22">
              <a:extLst>
                <a:ext uri="{FF2B5EF4-FFF2-40B4-BE49-F238E27FC236}">
                  <a16:creationId xmlns:a16="http://schemas.microsoft.com/office/drawing/2014/main" id="{49DAA0CB-9405-0717-239A-62D5DF93C7FF}"/>
                </a:ext>
              </a:extLst>
            </p:cNvPr>
            <p:cNvCxnSpPr>
              <a:cxnSpLocks/>
              <a:stCxn id="50" idx="1"/>
              <a:endCxn id="17" idx="3"/>
            </p:cNvCxnSpPr>
            <p:nvPr/>
          </p:nvCxnSpPr>
          <p:spPr>
            <a:xfrm flipH="1">
              <a:off x="6286624" y="5197946"/>
              <a:ext cx="1028228" cy="300071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072D8751-9BF1-867C-08D7-B50FA7155A0A}"/>
              </a:ext>
            </a:extLst>
          </p:cNvPr>
          <p:cNvSpPr/>
          <p:nvPr/>
        </p:nvSpPr>
        <p:spPr>
          <a:xfrm>
            <a:off x="10589601" y="6853481"/>
            <a:ext cx="616444" cy="124908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8" name="Google Shape;199;p22">
            <a:extLst>
              <a:ext uri="{FF2B5EF4-FFF2-40B4-BE49-F238E27FC236}">
                <a16:creationId xmlns:a16="http://schemas.microsoft.com/office/drawing/2014/main" id="{22C6AB17-8B36-8FCC-DE93-6C3CD334073C}"/>
              </a:ext>
            </a:extLst>
          </p:cNvPr>
          <p:cNvGrpSpPr/>
          <p:nvPr/>
        </p:nvGrpSpPr>
        <p:grpSpPr>
          <a:xfrm>
            <a:off x="11206045" y="6379880"/>
            <a:ext cx="3498559" cy="457813"/>
            <a:chOff x="6286624" y="5040204"/>
            <a:chExt cx="3498559" cy="457813"/>
          </a:xfrm>
        </p:grpSpPr>
        <p:sp>
          <p:nvSpPr>
            <p:cNvPr id="59" name="Google Shape;200;p22">
              <a:extLst>
                <a:ext uri="{FF2B5EF4-FFF2-40B4-BE49-F238E27FC236}">
                  <a16:creationId xmlns:a16="http://schemas.microsoft.com/office/drawing/2014/main" id="{35755247-7538-F323-A546-2BF495E2B5B0}"/>
                </a:ext>
              </a:extLst>
            </p:cNvPr>
            <p:cNvSpPr txBox="1"/>
            <p:nvPr/>
          </p:nvSpPr>
          <p:spPr>
            <a:xfrm>
              <a:off x="7314852" y="5040204"/>
              <a:ext cx="2470331" cy="431211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Appartment Building &lt;200m from DPI-G</a:t>
              </a:r>
              <a:endParaRPr sz="1000" b="1" dirty="0"/>
            </a:p>
          </p:txBody>
        </p:sp>
        <p:cxnSp>
          <p:nvCxnSpPr>
            <p:cNvPr id="60" name="Google Shape;203;p22">
              <a:extLst>
                <a:ext uri="{FF2B5EF4-FFF2-40B4-BE49-F238E27FC236}">
                  <a16:creationId xmlns:a16="http://schemas.microsoft.com/office/drawing/2014/main" id="{24916AA3-6B46-9C90-ADCB-393B7CF6C7B4}"/>
                </a:ext>
              </a:extLst>
            </p:cNvPr>
            <p:cNvCxnSpPr>
              <a:cxnSpLocks/>
              <a:stCxn id="59" idx="1"/>
            </p:cNvCxnSpPr>
            <p:nvPr/>
          </p:nvCxnSpPr>
          <p:spPr>
            <a:xfrm flipH="1">
              <a:off x="6286624" y="5255810"/>
              <a:ext cx="1028228" cy="242207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CDE 5: CJTF HQ APPROVAL REQUIRED. CHEMICAL SPILLAGE FROM STRIKE IS POSSIBLE AND MIGHT REACH APATITY (0.8NM SOUTH)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1023386722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Apartment Building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Civilian Casualties.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Chemical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Chemical spills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Fuel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Fuel storage might cause secondary damages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F24206-F3D6-12A0-1593-5E1E70A89510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120BC55-1A4C-F241-4E85-513E59F89F1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id="{DD25B4B8-C9B4-E7E1-8C2F-86F9345651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E897F3E-DE76-B283-00D5-8A3B526165D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D2C489E-59D1-E23F-9833-53C365A385D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D1082C95-71EC-A965-C34A-A04EFCB7A2E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0D1C568-D266-9A87-BAEC-6523F96D65E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E91A1BFA-206E-34CA-4461-0938BC3ED05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43C8BFC7-7B94-307D-37CA-2139A5DB532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293E062-47A3-0152-FCB5-DEF05D5DE5CA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751C4A-C1C4-296C-C066-15D8DC05897F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7763952-BB7C-FDBA-9504-1D35F82783A4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B5737E5-BD62-C3AC-6493-22AACA1E36A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07B1525-3501-1ED0-A317-C803E80EE25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4977D93C-DCEF-1DE1-D04B-C229A1512B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D6766209-A494-63E2-762B-045B560FFC60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42967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erial view of a city&#10;&#10;Description automatically generated">
            <a:extLst>
              <a:ext uri="{FF2B5EF4-FFF2-40B4-BE49-F238E27FC236}">
                <a16:creationId xmlns:a16="http://schemas.microsoft.com/office/drawing/2014/main" id="{CC4CF796-9A4B-DF10-D2BF-87618BCF7A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4560" t="31258" r="16670" b="2422"/>
          <a:stretch/>
        </p:blipFill>
        <p:spPr>
          <a:xfrm>
            <a:off x="7938413" y="1905446"/>
            <a:ext cx="7179001" cy="4118575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21422918"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08D1518-34EA-AB28-E9ED-EC46093098CC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418392D-C492-E722-7314-74BCF23E61F7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3" name="Picture 3">
              <a:extLst>
                <a:ext uri="{FF2B5EF4-FFF2-40B4-BE49-F238E27FC236}">
                  <a16:creationId xmlns:a16="http://schemas.microsoft.com/office/drawing/2014/main" id="{2AE0B44F-E592-22BF-DB8C-7B292DE183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EB7D314-A57C-59D3-9BFD-C3160046C5B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E41EF12-0D87-D90A-BF8C-31A63776775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4AE254D-656B-F1A5-36C1-1661FD3B6DC9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AD38573-E694-68C5-C3B8-07C24A4FDFE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C488175-3CF9-0B90-A478-F1D372A04362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F71D620-3E0D-CFEC-6332-8D077BB1962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39899F8A-8F67-B3D6-49CE-F931E908310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AE59D11-9ED9-8DC7-4501-F24E6607150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0094A9E-5C2D-D4F1-FA17-E6FF2328E02B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EC155C8-EE17-1503-B1F3-30E7ADE8D96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0F06161-E2B2-42C8-4AF7-B0F466C3186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29" name="Picture 28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D164CCAA-C7BD-83AC-467B-31DBBDA3DC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0" name="Rektangel 11">
              <a:extLst>
                <a:ext uri="{FF2B5EF4-FFF2-40B4-BE49-F238E27FC236}">
                  <a16:creationId xmlns:a16="http://schemas.microsoft.com/office/drawing/2014/main" id="{4C914A16-3B34-D105-6364-E61066EB6A34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837</TotalTime>
  <Words>1068</Words>
  <Application>Microsoft Office PowerPoint</Application>
  <PresentationFormat>Custom</PresentationFormat>
  <Paragraphs>261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SRNTGT046  Apatite Steel  Production Facility,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17</cp:revision>
  <dcterms:modified xsi:type="dcterms:W3CDTF">2025-01-22T17:18:31Z</dcterms:modified>
</cp:coreProperties>
</file>